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28" cy="464978"/>
          </a:xfrm>
          <a:prstGeom prst="rect">
            <a:avLst/>
          </a:prstGeom>
        </p:spPr>
        <p:txBody>
          <a:bodyPr vert="horz" lIns="89977" tIns="44988" rIns="89977" bIns="449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842" y="1"/>
            <a:ext cx="2982428" cy="464978"/>
          </a:xfrm>
          <a:prstGeom prst="rect">
            <a:avLst/>
          </a:prstGeom>
        </p:spPr>
        <p:txBody>
          <a:bodyPr vert="horz" lIns="89977" tIns="44988" rIns="89977" bIns="44988" rtlCol="0"/>
          <a:lstStyle>
            <a:lvl1pPr algn="r">
              <a:defRPr sz="1200"/>
            </a:lvl1pPr>
          </a:lstStyle>
          <a:p>
            <a:fld id="{2B8CAE87-85CC-424F-909B-1C1DD160460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2982428" cy="464978"/>
          </a:xfrm>
          <a:prstGeom prst="rect">
            <a:avLst/>
          </a:prstGeom>
        </p:spPr>
        <p:txBody>
          <a:bodyPr vert="horz" lIns="89977" tIns="44988" rIns="89977" bIns="449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842" y="8829847"/>
            <a:ext cx="2982428" cy="464978"/>
          </a:xfrm>
          <a:prstGeom prst="rect">
            <a:avLst/>
          </a:prstGeom>
        </p:spPr>
        <p:txBody>
          <a:bodyPr vert="horz" lIns="89977" tIns="44988" rIns="89977" bIns="44988" rtlCol="0" anchor="b"/>
          <a:lstStyle>
            <a:lvl1pPr algn="r">
              <a:defRPr sz="1200"/>
            </a:lvl1pPr>
          </a:lstStyle>
          <a:p>
            <a:fld id="{3433723F-0719-44A0-BE51-C3969EA4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-481073" y="2646019"/>
            <a:ext cx="8005059" cy="2318875"/>
          </a:xfrm>
          <a:prstGeom prst="round2DiagRect">
            <a:avLst/>
          </a:prstGeom>
          <a:solidFill>
            <a:schemeClr val="bg1"/>
          </a:solidFill>
          <a:ln w="158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16128"/>
            <a:ext cx="6400800" cy="91440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01928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0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5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2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2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6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0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16495" y="5520113"/>
            <a:ext cx="933870" cy="836238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93635" y="6356351"/>
            <a:ext cx="3601205" cy="292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Copyright © PCMA - Do not reproduce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3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ventionindustry.org/ResearchInfo/EconomicSignificanceStudy/ESSExecSummary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2179"/>
            <a:ext cx="7426354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1: </a:t>
            </a:r>
            <a:br>
              <a:rPr lang="en-US" dirty="0" smtClean="0"/>
            </a:br>
            <a:r>
              <a:rPr lang="en-US" dirty="0" smtClean="0"/>
              <a:t>Overview of the Meetings Profession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B.J. Reed, </a:t>
            </a:r>
            <a:r>
              <a:rPr lang="en-US" dirty="0" err="1" smtClean="0"/>
              <a:t>EdD</a:t>
            </a:r>
            <a:r>
              <a:rPr lang="en-US" dirty="0" smtClean="0"/>
              <a:t>, CMP</a:t>
            </a:r>
          </a:p>
          <a:p>
            <a:r>
              <a:rPr lang="en-US" dirty="0" smtClean="0"/>
              <a:t>Lynn R. Reed, MSPM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Service Industry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sector of the economy that primarily consists of businesses providing services, rather than tangible products.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Retail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Food Services</a:t>
            </a:r>
          </a:p>
          <a:p>
            <a:pPr lvl="1"/>
            <a:r>
              <a:rPr lang="en-US" dirty="0" smtClean="0"/>
              <a:t>Health Care</a:t>
            </a:r>
          </a:p>
          <a:p>
            <a:pPr lvl="1"/>
            <a:r>
              <a:rPr lang="en-US" dirty="0" smtClean="0"/>
              <a:t>Rentable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4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Hospitality Industry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sector in the service industry, includes businesses that provide solutions to temporary needs, such a:</a:t>
            </a:r>
          </a:p>
          <a:p>
            <a:pPr lvl="1"/>
            <a:r>
              <a:rPr lang="en-US" dirty="0" smtClean="0"/>
              <a:t>Transportation to a destination</a:t>
            </a:r>
          </a:p>
          <a:p>
            <a:pPr lvl="1"/>
            <a:r>
              <a:rPr lang="en-US" dirty="0" smtClean="0"/>
              <a:t>Food provision</a:t>
            </a:r>
          </a:p>
          <a:p>
            <a:pPr lvl="1"/>
            <a:r>
              <a:rPr lang="en-US" dirty="0" smtClean="0"/>
              <a:t>Venues</a:t>
            </a:r>
          </a:p>
          <a:p>
            <a:pPr lvl="1"/>
            <a:r>
              <a:rPr lang="en-US" dirty="0" smtClean="0"/>
              <a:t>Overnight lodging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0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Meeting Managed by Professionals or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Titles:</a:t>
            </a:r>
          </a:p>
          <a:p>
            <a:pPr lvl="1"/>
            <a:r>
              <a:rPr lang="en-US" dirty="0" smtClean="0"/>
              <a:t>Meetings Coordinator/Planner/Manager</a:t>
            </a:r>
          </a:p>
          <a:p>
            <a:pPr lvl="1"/>
            <a:r>
              <a:rPr lang="en-US" dirty="0" smtClean="0"/>
              <a:t>VP of Marketing</a:t>
            </a:r>
          </a:p>
          <a:p>
            <a:pPr lvl="1"/>
            <a:r>
              <a:rPr lang="en-US" dirty="0" smtClean="0"/>
              <a:t>Communications Director</a:t>
            </a:r>
          </a:p>
          <a:p>
            <a:r>
              <a:rPr lang="en-US" dirty="0" smtClean="0"/>
              <a:t>Regardless of title, the task is to handle all arrangements for the meeting.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Positions for 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 Planner/Third-party Planner</a:t>
            </a:r>
          </a:p>
          <a:p>
            <a:r>
              <a:rPr lang="en-US" dirty="0" smtClean="0"/>
              <a:t>Professional Congress Organizers (</a:t>
            </a:r>
            <a:r>
              <a:rPr lang="en-US" dirty="0" smtClean="0"/>
              <a:t>PCOs)</a:t>
            </a:r>
          </a:p>
          <a:p>
            <a:pPr lvl="1"/>
            <a:r>
              <a:rPr lang="en-US" dirty="0" smtClean="0"/>
              <a:t>Typically found outside </a:t>
            </a:r>
            <a:r>
              <a:rPr lang="en-US" dirty="0" smtClean="0"/>
              <a:t>of U.S.</a:t>
            </a:r>
          </a:p>
          <a:p>
            <a:r>
              <a:rPr lang="en-US" dirty="0" smtClean="0"/>
              <a:t>Destination Management </a:t>
            </a:r>
            <a:r>
              <a:rPr lang="en-US" dirty="0" smtClean="0"/>
              <a:t>Company (DMC)</a:t>
            </a:r>
            <a:endParaRPr lang="en-US" dirty="0" smtClean="0"/>
          </a:p>
          <a:p>
            <a:r>
              <a:rPr lang="en-US" dirty="0" smtClean="0"/>
              <a:t>Destination Management Organization (DMO)</a:t>
            </a:r>
          </a:p>
          <a:p>
            <a:pPr lvl="1"/>
            <a:r>
              <a:rPr lang="en-US" dirty="0" smtClean="0"/>
              <a:t>Commonly referred </a:t>
            </a:r>
            <a:r>
              <a:rPr lang="en-US" dirty="0" smtClean="0"/>
              <a:t>to as CVB</a:t>
            </a:r>
          </a:p>
        </p:txBody>
      </p:sp>
    </p:spTree>
    <p:extLst>
      <p:ext uri="{BB962C8B-B14F-4D97-AF65-F5344CB8AC3E}">
        <p14:creationId xmlns:p14="http://schemas.microsoft.com/office/powerpoint/2010/main" val="331416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Meeting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Association:</a:t>
            </a:r>
          </a:p>
          <a:p>
            <a:pPr lvl="1"/>
            <a:r>
              <a:rPr lang="en-US" dirty="0" smtClean="0"/>
              <a:t>Typically use PCOs to conduct their meetings or volunteers.</a:t>
            </a:r>
          </a:p>
          <a:p>
            <a:r>
              <a:rPr lang="en-US" dirty="0" smtClean="0"/>
              <a:t>Corporations</a:t>
            </a:r>
          </a:p>
          <a:p>
            <a:pPr lvl="1"/>
            <a:r>
              <a:rPr lang="en-US" dirty="0" smtClean="0"/>
              <a:t>Typically maintain an in-house staff for meeting coordination and travel, but also use independent planners</a:t>
            </a:r>
          </a:p>
          <a:p>
            <a:r>
              <a:rPr lang="en-US" dirty="0" smtClean="0"/>
              <a:t>Government Agencies</a:t>
            </a:r>
          </a:p>
          <a:p>
            <a:pPr lvl="1"/>
            <a:r>
              <a:rPr lang="en-US" dirty="0" smtClean="0"/>
              <a:t>Typically use paid public employees and volunteers that can oversee educational meetings and city festivals.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4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Served by Multiple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Meetings are held in cities, suburbs, and the wilderness (Destinations)</a:t>
            </a:r>
          </a:p>
          <a:p>
            <a:r>
              <a:rPr lang="en-US" dirty="0" smtClean="0"/>
              <a:t>Once a destination is chosen, the meeting professional must then work with other entities to fulfill the expectations of the meeting.</a:t>
            </a:r>
          </a:p>
          <a:p>
            <a:pPr lvl="1"/>
            <a:r>
              <a:rPr lang="en-US" dirty="0" smtClean="0"/>
              <a:t>Venues, Transportation, Caterers, A/V,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1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Entities Within a 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Facilities </a:t>
            </a:r>
          </a:p>
          <a:p>
            <a:r>
              <a:rPr lang="en-US" dirty="0" smtClean="0"/>
              <a:t>Other Meeting Suppliers</a:t>
            </a:r>
          </a:p>
          <a:p>
            <a:pPr lvl="1"/>
            <a:r>
              <a:rPr lang="en-US" dirty="0" smtClean="0"/>
              <a:t>Technology (Audiovisual)</a:t>
            </a:r>
          </a:p>
          <a:p>
            <a:pPr lvl="1"/>
            <a:r>
              <a:rPr lang="en-US" dirty="0" smtClean="0"/>
              <a:t>Transportation</a:t>
            </a:r>
            <a:endParaRPr lang="en-US" dirty="0" smtClean="0"/>
          </a:p>
          <a:p>
            <a:pPr lvl="1"/>
            <a:r>
              <a:rPr lang="en-US" dirty="0" smtClean="0"/>
              <a:t>Registration and housing</a:t>
            </a:r>
          </a:p>
          <a:p>
            <a:pPr lvl="1"/>
            <a:r>
              <a:rPr lang="en-US" dirty="0" smtClean="0"/>
              <a:t>Decorators, Entertainers, </a:t>
            </a:r>
          </a:p>
          <a:p>
            <a:pPr lvl="1"/>
            <a:r>
              <a:rPr lang="en-US" dirty="0" smtClean="0"/>
              <a:t>Speakers</a:t>
            </a:r>
          </a:p>
          <a:p>
            <a:pPr lvl="1"/>
            <a:r>
              <a:rPr lang="en-US" dirty="0" smtClean="0"/>
              <a:t>Etc., depending on the capacity of the event</a:t>
            </a:r>
          </a:p>
        </p:txBody>
      </p:sp>
    </p:spTree>
    <p:extLst>
      <p:ext uri="{BB962C8B-B14F-4D97-AF65-F5344CB8AC3E}">
        <p14:creationId xmlns:p14="http://schemas.microsoft.com/office/powerpoint/2010/main" val="93024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Guided by Stakeholders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25" y="1610436"/>
            <a:ext cx="6341654" cy="3330054"/>
          </a:xfrm>
        </p:spPr>
      </p:pic>
    </p:spTree>
    <p:extLst>
      <p:ext uri="{BB962C8B-B14F-4D97-AF65-F5344CB8AC3E}">
        <p14:creationId xmlns:p14="http://schemas.microsoft.com/office/powerpoint/2010/main" val="33177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Guided by Stakeholders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17" y="1640346"/>
            <a:ext cx="5641074" cy="3098561"/>
          </a:xfrm>
        </p:spPr>
      </p:pic>
    </p:spTree>
    <p:extLst>
      <p:ext uri="{BB962C8B-B14F-4D97-AF65-F5344CB8AC3E}">
        <p14:creationId xmlns:p14="http://schemas.microsoft.com/office/powerpoint/2010/main" val="12982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Meetings Placed in Context</a:t>
            </a:r>
          </a:p>
          <a:p>
            <a:r>
              <a:rPr lang="en-US" dirty="0" smtClean="0"/>
              <a:t>Meetings Managed by Professionals and Volunteers</a:t>
            </a:r>
          </a:p>
          <a:p>
            <a:r>
              <a:rPr lang="en-US" dirty="0" smtClean="0"/>
              <a:t>Meetings Served by Multiple Entities</a:t>
            </a:r>
          </a:p>
          <a:p>
            <a:r>
              <a:rPr lang="en-US" dirty="0" smtClean="0"/>
              <a:t>Meetings Guided by Multiple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9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Placed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Meetings Profession– a complex sector in most economies throughout the world.</a:t>
            </a:r>
          </a:p>
          <a:p>
            <a:r>
              <a:rPr lang="en-US" dirty="0" smtClean="0"/>
              <a:t>Has  a long history, but has been recognized as a significant economic contributor for mere decades</a:t>
            </a:r>
          </a:p>
          <a:p>
            <a:r>
              <a:rPr lang="en-US" dirty="0" smtClean="0"/>
              <a:t>Convention Industry Council </a:t>
            </a:r>
            <a:r>
              <a:rPr lang="en-US" dirty="0" smtClean="0"/>
              <a:t>(CIC) facilitates </a:t>
            </a:r>
            <a:r>
              <a:rPr lang="en-US" dirty="0" smtClean="0"/>
              <a:t>the exchange of </a:t>
            </a:r>
            <a:r>
              <a:rPr lang="en-US" dirty="0" smtClean="0"/>
              <a:t>information </a:t>
            </a:r>
            <a:r>
              <a:rPr lang="en-US" dirty="0" smtClean="0"/>
              <a:t>within the meetings, events, tradeshows, etc. industry</a:t>
            </a:r>
          </a:p>
          <a:p>
            <a:pPr lvl="1"/>
            <a:r>
              <a:rPr lang="en-US" dirty="0" smtClean="0"/>
              <a:t>Houses 33 member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CIC conducted an economic survey in 2012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hlinkClick r:id="rId2"/>
              </a:rPr>
              <a:t>2012 Economic Significance Survey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study showed:</a:t>
            </a:r>
          </a:p>
          <a:p>
            <a:pPr lvl="1"/>
            <a:r>
              <a:rPr lang="en-US" dirty="0" smtClean="0"/>
              <a:t>$280B in direct spending</a:t>
            </a:r>
          </a:p>
          <a:p>
            <a:pPr lvl="1"/>
            <a:r>
              <a:rPr lang="en-US" dirty="0" smtClean="0"/>
              <a:t>1.78M U.S. jobs</a:t>
            </a:r>
          </a:p>
          <a:p>
            <a:pPr lvl="1"/>
            <a:r>
              <a:rPr lang="en-US" dirty="0" smtClean="0"/>
              <a:t>$115B contribution to GDP</a:t>
            </a:r>
          </a:p>
          <a:p>
            <a:pPr lvl="1"/>
            <a:r>
              <a:rPr lang="en-US" dirty="0" smtClean="0"/>
              <a:t>$28B in federal, state, and local tax revenue</a:t>
            </a:r>
          </a:p>
          <a:p>
            <a:pPr lvl="1"/>
            <a:r>
              <a:rPr lang="en-US" dirty="0" smtClean="0"/>
              <a:t>$66.8B in U.S. labor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3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Convention </a:t>
            </a:r>
            <a:r>
              <a:rPr lang="en-US" dirty="0" smtClean="0"/>
              <a:t>Management </a:t>
            </a:r>
            <a:r>
              <a:rPr lang="en-US" dirty="0" smtClean="0"/>
              <a:t>Association (PCMA)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oldest professional development associations in the Meeting/Events industry</a:t>
            </a:r>
          </a:p>
          <a:p>
            <a:r>
              <a:rPr lang="en-US" dirty="0" smtClean="0"/>
              <a:t>Held its first meeting in 1956</a:t>
            </a:r>
          </a:p>
          <a:p>
            <a:r>
              <a:rPr lang="en-US" dirty="0" smtClean="0"/>
              <a:t>In 2013 it realized a year-over-year 9% increase in professional planner participation with final attendance at 3,751</a:t>
            </a:r>
          </a:p>
          <a:p>
            <a:r>
              <a:rPr lang="en-US" dirty="0" smtClean="0"/>
              <a:t>Convening </a:t>
            </a:r>
            <a:r>
              <a:rPr lang="en-US" dirty="0" smtClean="0"/>
              <a:t>Leaders generated over $2.3M in gross </a:t>
            </a:r>
            <a:r>
              <a:rPr lang="en-US" dirty="0" smtClean="0"/>
              <a:t>revenues in 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4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Meetings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Includes large gathering of people for business, sports, or entertainment.</a:t>
            </a:r>
          </a:p>
          <a:p>
            <a:r>
              <a:rPr lang="en-US" dirty="0" smtClean="0"/>
              <a:t>Coalition of representatives formed CIC in 1949 and created:</a:t>
            </a:r>
          </a:p>
          <a:p>
            <a:pPr lvl="1"/>
            <a:r>
              <a:rPr lang="en-US" dirty="0" smtClean="0"/>
              <a:t>APEX—industry specific glossary</a:t>
            </a:r>
          </a:p>
          <a:p>
            <a:pPr lvl="1"/>
            <a:r>
              <a:rPr lang="en-US" dirty="0" smtClean="0"/>
              <a:t>Templates for common tools</a:t>
            </a:r>
          </a:p>
          <a:p>
            <a:pPr lvl="1"/>
            <a:r>
              <a:rPr lang="en-US" dirty="0" smtClean="0"/>
              <a:t>Standards for professional behavior</a:t>
            </a:r>
          </a:p>
          <a:p>
            <a:pPr lvl="1"/>
            <a:r>
              <a:rPr lang="en-US" dirty="0" smtClean="0"/>
              <a:t>All compiled in a free online document “CMP International Standard”</a:t>
            </a:r>
          </a:p>
        </p:txBody>
      </p:sp>
    </p:spTree>
    <p:extLst>
      <p:ext uri="{BB962C8B-B14F-4D97-AF65-F5344CB8AC3E}">
        <p14:creationId xmlns:p14="http://schemas.microsoft.com/office/powerpoint/2010/main" val="367569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Meetings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Besides economic impact, the profession tracks meetings by size, duration, and where the meeting is held.</a:t>
            </a:r>
          </a:p>
          <a:p>
            <a:r>
              <a:rPr lang="en-US" dirty="0" smtClean="0"/>
              <a:t>Government and </a:t>
            </a:r>
            <a:r>
              <a:rPr lang="en-US" dirty="0" smtClean="0"/>
              <a:t>other entities are </a:t>
            </a:r>
            <a:r>
              <a:rPr lang="en-US" dirty="0" smtClean="0"/>
              <a:t>interested in the forecast for meetings and event, to plan resource allocations</a:t>
            </a:r>
          </a:p>
          <a:p>
            <a:r>
              <a:rPr lang="en-US" dirty="0" smtClean="0"/>
              <a:t>An area’s infrastructure (roads, building, etc.) has a significant impact on the destination’s attractiveness to visitors.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0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Meetings Profession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agencies look to the hospitality industry’s vitality to plan infrastructure improvements.</a:t>
            </a:r>
          </a:p>
          <a:p>
            <a:r>
              <a:rPr lang="en-US" dirty="0" smtClean="0"/>
              <a:t>The individual impact of meetings is often under-reported, because the meetings industry is so varied and large.</a:t>
            </a:r>
          </a:p>
          <a:p>
            <a:r>
              <a:rPr lang="en-US" dirty="0" smtClean="0"/>
              <a:t>PCMA conducts an annual market survey through </a:t>
            </a:r>
            <a:r>
              <a:rPr lang="en-US" dirty="0" smtClean="0"/>
              <a:t>their </a:t>
            </a:r>
            <a:r>
              <a:rPr lang="en-US" dirty="0" smtClean="0"/>
              <a:t>monthly </a:t>
            </a:r>
            <a:r>
              <a:rPr lang="en-US" dirty="0" smtClean="0"/>
              <a:t>publication, Convene.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6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Value to Host Destination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6" y="1552602"/>
            <a:ext cx="7286664" cy="30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3755C15D9EC4B8E46C4B43CC89BD5" ma:contentTypeVersion="0" ma:contentTypeDescription="Create a new document." ma:contentTypeScope="" ma:versionID="58bb6f0593ba65d1eed769fb0c2e40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F77388-B5C8-4316-9C9C-53254C8460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85C1-AF2C-4A5A-9B00-CA045DA846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F35117-CA1D-436F-BD02-A0C50151F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643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Chapter 1:  Overview of the Meetings Profession</vt:lpstr>
      <vt:lpstr>Main Topics</vt:lpstr>
      <vt:lpstr>Meetings Placed in Context</vt:lpstr>
      <vt:lpstr>The Facts</vt:lpstr>
      <vt:lpstr>Professional Convention Management Association (PCMA)</vt:lpstr>
      <vt:lpstr>Defining the Meetings Profession</vt:lpstr>
      <vt:lpstr>Defining the Meetings Profession</vt:lpstr>
      <vt:lpstr>Defining the Meetings Profession </vt:lpstr>
      <vt:lpstr>Economic Value to Host Destination</vt:lpstr>
      <vt:lpstr>Defining the Service Industry </vt:lpstr>
      <vt:lpstr>Defining the Hospitality Industry </vt:lpstr>
      <vt:lpstr>Meeting Managed by Professionals or Volunteers</vt:lpstr>
      <vt:lpstr>Key Positions for Hire</vt:lpstr>
      <vt:lpstr>Most Common Meeting Hosts</vt:lpstr>
      <vt:lpstr>Meetings Served by Multiple Entities</vt:lpstr>
      <vt:lpstr>Entities Within a Destination</vt:lpstr>
      <vt:lpstr>Meetings Guided by Stakeholders</vt:lpstr>
      <vt:lpstr>Meetings Guided by Stakeholders</vt:lpstr>
    </vt:vector>
  </TitlesOfParts>
  <Company>Agate Publishing,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Krehbiel</dc:creator>
  <cp:lastModifiedBy>Thomas G. Foley</cp:lastModifiedBy>
  <cp:revision>17</cp:revision>
  <cp:lastPrinted>2014-11-05T20:03:50Z</cp:lastPrinted>
  <dcterms:created xsi:type="dcterms:W3CDTF">2014-10-06T13:57:41Z</dcterms:created>
  <dcterms:modified xsi:type="dcterms:W3CDTF">2014-12-09T16:36:56Z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0x010100F403755C15D9EC4B8E46C4B43CC89BD5</vt:lpwstr>
  </property>
</Properties>
</file>